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72" r:id="rId11"/>
    <p:sldId id="273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0"/>
  </p:normalViewPr>
  <p:slideViewPr>
    <p:cSldViewPr snapToGrid="0">
      <p:cViewPr>
        <p:scale>
          <a:sx n="121" d="100"/>
          <a:sy n="121" d="100"/>
        </p:scale>
        <p:origin x="8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838AE-3090-C84C-85EF-4B48FB77E647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ED672-A0AC-1741-B385-2685728BD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8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ED672-A0AC-1741-B385-2685728BD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3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ED672-A0AC-1741-B385-2685728BD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A4D7-A048-F0A3-2E05-4F0FB5E0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E69A0-76B6-F381-89A9-47B51E506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74EF8-316A-43F6-4258-C4BE371DD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869B3-792F-EFC5-AE27-431B6AB83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ED672-A0AC-1741-B385-2685728BDA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C046-23D4-2054-DD24-30887E2C4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02DAE-CE7C-D2AB-1CE1-3E06F2A57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EE28D-18A1-ABEC-F5D4-4ECC8E31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8162E-B4D1-2379-ED16-9D449DEA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89D0-4ABB-95C6-B5EC-E60BB60F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9EAA-5A60-87DF-C47F-2AE1CCB7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82644-C565-5B2C-6012-2F1E042DE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55A07-25B2-69C5-59DF-03F8325F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80DC1-8E61-207D-C263-8CCDEBB6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4C9B4-5343-3743-0B0A-6C6AE343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91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D0CFC-946B-2C37-1927-06E8C04AE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34400-8DE6-4C9D-86D2-EB0FD02AD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AAF6-D225-30C1-294B-1833DC94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98BA9-0289-FA75-C7BE-E903BF41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34EE-3593-2545-E545-46365F6D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4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E9AE-FA28-8F19-1DB8-AA4D4EE9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CB97F-3A0E-AA79-E29D-6E216ADD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AC59E-CA39-B877-27A9-435B27E4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BF6CD-44F7-59B4-CB71-4709E9C5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7AED0-DE35-CBF8-643C-07DE6C51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1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DBA1-1D6B-3177-C5CC-BAA04C27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E2EF-CBB8-2187-AC9D-973D9AE58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D9137-7E20-E5A5-4C3D-CF6B913C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62B77-C73A-C7F0-94AA-65C42AE2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0D36-F23D-B63A-DC6B-920A55B3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457F-EC00-3120-B363-D2966341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7BE5-026E-7ED8-21B1-6C600058C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C4F4B-479E-0598-CD0D-0FD473FA0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6604F-FA4D-638D-3D5E-DB88755A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44B05-46C1-5949-F8CD-E9F067B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BCE43-DDEB-5A1F-08CF-8AA0E032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8BCF-C040-8736-C3CC-793DD5BD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32CC4-5B24-C2D7-1567-517DFD27B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5675A-0060-54A9-0E47-676E6B872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AA5D0-90E5-B264-E46A-577F7B83C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22BAB-1455-6759-C2FF-E9B88B907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2F2B8-D24C-E302-A037-BAE04858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C35BA9-BCB4-F538-C745-398385C1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85799-F501-174F-33C2-EF7F3F27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1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C55-875D-582A-168B-1E319092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03CEA-843F-4CE0-B102-5FBE36D9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B8804-8870-44A3-B3D2-A72B14E3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1874D-FA4C-166D-39A1-339EA8FA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9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44AD8-F3D5-CFF0-7C75-360825B7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4730C-64E6-84AB-A18F-E33C7FBC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D762E-4436-7DBB-41DC-31A4DF16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258D-DB31-3852-8117-24475640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990B-491E-71CF-6062-5F172F38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7997E-61B3-5D0B-8998-61DDA58AF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5E7A4-0625-7522-E92D-07F2BC34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153B2-3F2B-5B39-FCC9-D6EB4CB5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6FA0B-7F6B-FE4A-9C45-5D3FB651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9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9E03-B5E3-1C99-CDB0-CF55E57D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4C3D8-D4F8-2460-E089-9FF0EE673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084D6-66C4-7CD2-528F-BCAE9D047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4D10-8FB7-65C2-EDD9-09B86C54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5EA66-C6AE-D06F-23C8-6E6F383C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19F2A-363F-0FA9-2EEE-D58BE8D4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9AB0C-8C73-DEFC-639F-ED1677DD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0ABF-AF4B-F7C4-B04A-05E773C6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779C-9ADA-0FB1-E426-44BB4011D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715608-9C4B-2B48-81F8-F86D635239AD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DF0F-62D9-7A70-14CA-1F41CCB36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22EFD-F644-9E72-5B45-8F8B530FA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508F6-1C2C-2247-81BE-3007CF5BC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2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jpeg"/><Relationship Id="rId15" Type="http://schemas.openxmlformats.org/officeDocument/2006/relationships/image" Target="../media/image34.png"/><Relationship Id="rId10" Type="http://schemas.microsoft.com/office/2007/relationships/hdphoto" Target="../media/hdphoto3.wdp"/><Relationship Id="rId4" Type="http://schemas.openxmlformats.org/officeDocument/2006/relationships/image" Target="../media/image27.jpeg"/><Relationship Id="rId9" Type="http://schemas.openxmlformats.org/officeDocument/2006/relationships/image" Target="../media/image30.png"/><Relationship Id="rId1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2.png"/><Relationship Id="rId9" Type="http://schemas.openxmlformats.org/officeDocument/2006/relationships/image" Target="../media/image40.svg"/><Relationship Id="rId1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First quantum computer to pack 100 qubits enters crowded race">
            <a:extLst>
              <a:ext uri="{FF2B5EF4-FFF2-40B4-BE49-F238E27FC236}">
                <a16:creationId xmlns:a16="http://schemas.microsoft.com/office/drawing/2014/main" id="{E912FF13-1601-C9AB-8B96-681ED10E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145C6-B6E6-5840-A904-4F6125EC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Quantum Computing: When Atoms Do the Maths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B4234-3FE2-2A1E-CEC3-B98D6C035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María Gragera Garcés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70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3A7D1B-7016-6C76-9DA2-24ABB5802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49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4342" name="Picture 6" descr="Iris Photo | Turn your eye into stunning artwork">
            <a:extLst>
              <a:ext uri="{FF2B5EF4-FFF2-40B4-BE49-F238E27FC236}">
                <a16:creationId xmlns:a16="http://schemas.microsoft.com/office/drawing/2014/main" id="{7E355C87-98C5-E312-DF2E-FBE777A4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2000" l="7556" r="92889">
                        <a14:foregroundMark x1="7556" y1="56000" x2="10222" y2="42667"/>
                        <a14:foregroundMark x1="38222" y1="10222" x2="56000" y2="10222"/>
                        <a14:foregroundMark x1="56000" y1="10222" x2="57333" y2="10222"/>
                        <a14:foregroundMark x1="87556" y1="42667" x2="87556" y2="52444"/>
                        <a14:foregroundMark x1="36000" y1="89778" x2="52889" y2="92000"/>
                        <a14:foregroundMark x1="52889" y1="92000" x2="60444" y2="90667"/>
                        <a14:foregroundMark x1="48000" y1="7111" x2="48000" y2="7111"/>
                        <a14:foregroundMark x1="90222" y1="44889" x2="92889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69" y="1121228"/>
            <a:ext cx="1488832" cy="1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7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chrödinger's cat: prior to measurement, the cat is in a superposition... |  Download Scientific Diagram">
            <a:extLst>
              <a:ext uri="{FF2B5EF4-FFF2-40B4-BE49-F238E27FC236}">
                <a16:creationId xmlns:a16="http://schemas.microsoft.com/office/drawing/2014/main" id="{C87FA33B-B503-DF73-589B-F99927B6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4150"/>
            <a:ext cx="91440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E95E-DBF9-C813-1AC8-57490899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Qubits: the quantum </a:t>
            </a:r>
            <a:r>
              <a:rPr lang="en-US" dirty="0" err="1"/>
              <a:t>lightswitch</a:t>
            </a:r>
            <a:endParaRPr lang="en-US" dirty="0"/>
          </a:p>
        </p:txBody>
      </p:sp>
      <p:pic>
        <p:nvPicPr>
          <p:cNvPr id="8194" name="Picture 2" descr="What is a qubit? – Poetry in Physics">
            <a:extLst>
              <a:ext uri="{FF2B5EF4-FFF2-40B4-BE49-F238E27FC236}">
                <a16:creationId xmlns:a16="http://schemas.microsoft.com/office/drawing/2014/main" id="{9EC7CD0B-6531-6F62-3F16-3755BE8A2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74" y="1690688"/>
            <a:ext cx="7851394" cy="43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5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619-2742-5981-0754-B3EEC6F2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064" y="365125"/>
            <a:ext cx="3221736" cy="1325563"/>
          </a:xfrm>
        </p:spPr>
        <p:txBody>
          <a:bodyPr/>
          <a:lstStyle/>
          <a:p>
            <a:r>
              <a:rPr lang="en-US" dirty="0"/>
              <a:t>Quantum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46FC0-FBAA-BDB2-D47A-25A655DA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064" y="1825625"/>
            <a:ext cx="3221736" cy="4351338"/>
          </a:xfrm>
        </p:spPr>
        <p:txBody>
          <a:bodyPr/>
          <a:lstStyle/>
          <a:p>
            <a:r>
              <a:rPr lang="en-US" dirty="0"/>
              <a:t>Entanglement</a:t>
            </a:r>
          </a:p>
          <a:p>
            <a:r>
              <a:rPr lang="en-US" dirty="0"/>
              <a:t>Teleportation</a:t>
            </a:r>
          </a:p>
        </p:txBody>
      </p:sp>
      <p:pic>
        <p:nvPicPr>
          <p:cNvPr id="9218" name="Picture 2" descr="The Quantum Atlas | Quantum Entanglement">
            <a:extLst>
              <a:ext uri="{FF2B5EF4-FFF2-40B4-BE49-F238E27FC236}">
                <a16:creationId xmlns:a16="http://schemas.microsoft.com/office/drawing/2014/main" id="{AC28C287-A268-FCC9-BC47-1C4AAD225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0439" r="1940" b="2442"/>
          <a:stretch>
            <a:fillRect/>
          </a:stretch>
        </p:blipFill>
        <p:spPr bwMode="auto">
          <a:xfrm>
            <a:off x="0" y="794353"/>
            <a:ext cx="7270205" cy="526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0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305B-253B-277A-67CB-74B35B15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31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Secure communication</a:t>
            </a:r>
          </a:p>
        </p:txBody>
      </p:sp>
      <p:pic>
        <p:nvPicPr>
          <p:cNvPr id="10242" name="Picture 2" descr="Alice | Disney Princess Wiki | Fandom">
            <a:extLst>
              <a:ext uri="{FF2B5EF4-FFF2-40B4-BE49-F238E27FC236}">
                <a16:creationId xmlns:a16="http://schemas.microsoft.com/office/drawing/2014/main" id="{EA746EB2-558A-A555-6A16-1A9F2FA2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" y="3767328"/>
            <a:ext cx="1659805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ob Marley - 67&quot; Tall Life Size Cardboard Cutout Standee | eBay UK">
            <a:extLst>
              <a:ext uri="{FF2B5EF4-FFF2-40B4-BE49-F238E27FC236}">
                <a16:creationId xmlns:a16="http://schemas.microsoft.com/office/drawing/2014/main" id="{68ED5D0D-E62B-5257-8C25-F4DD2B60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92" y="2633472"/>
            <a:ext cx="2017408" cy="42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allpaper Mural Old letter envelope with red wax seal isolated, 128x85 cm">
            <a:extLst>
              <a:ext uri="{FF2B5EF4-FFF2-40B4-BE49-F238E27FC236}">
                <a16:creationId xmlns:a16="http://schemas.microsoft.com/office/drawing/2014/main" id="{DEC4676E-BB51-27E7-2175-4F555E168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b="9277"/>
          <a:stretch>
            <a:fillRect/>
          </a:stretch>
        </p:blipFill>
        <p:spPr bwMode="auto">
          <a:xfrm>
            <a:off x="2999175" y="3515761"/>
            <a:ext cx="942298" cy="63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DF3789-E556-5F58-3A26-23BCD1E25575}"/>
              </a:ext>
            </a:extLst>
          </p:cNvPr>
          <p:cNvCxnSpPr/>
          <p:nvPr/>
        </p:nvCxnSpPr>
        <p:spPr>
          <a:xfrm>
            <a:off x="2828544" y="4300728"/>
            <a:ext cx="6083808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50" name="Picture 10" descr="Lock PSD, High Quality Free PSD Templates for Download | Freepik">
            <a:extLst>
              <a:ext uri="{FF2B5EF4-FFF2-40B4-BE49-F238E27FC236}">
                <a16:creationId xmlns:a16="http://schemas.microsoft.com/office/drawing/2014/main" id="{531C2A6F-76E4-6662-7BAD-C6E21522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84" y="3216888"/>
            <a:ext cx="1863243" cy="18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Quantum Atlas | Quantum Entanglement">
            <a:extLst>
              <a:ext uri="{FF2B5EF4-FFF2-40B4-BE49-F238E27FC236}">
                <a16:creationId xmlns:a16="http://schemas.microsoft.com/office/drawing/2014/main" id="{883D8B64-3F5A-CDA6-9D86-25A8EE373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0439" r="1940" b="2442"/>
          <a:stretch>
            <a:fillRect/>
          </a:stretch>
        </p:blipFill>
        <p:spPr bwMode="auto">
          <a:xfrm>
            <a:off x="-10450" y="83144"/>
            <a:ext cx="3884537" cy="281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Quantum Atlas | Quantum Entanglement">
            <a:extLst>
              <a:ext uri="{FF2B5EF4-FFF2-40B4-BE49-F238E27FC236}">
                <a16:creationId xmlns:a16="http://schemas.microsoft.com/office/drawing/2014/main" id="{B9EA76A6-38D2-5247-59E7-06490D8CC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151" b="88846" l="11032" r="88390">
                        <a14:backgroundMark x1="11350" y1="57489" x2="26250" y2="56743"/>
                        <a14:backgroundMark x1="26250" y1="56743" x2="26250" y2="56743"/>
                        <a14:backgroundMark x1="6500" y1="45805" x2="19450" y2="46551"/>
                        <a14:backgroundMark x1="19450" y1="46551" x2="25950" y2="45805"/>
                        <a14:backgroundMark x1="12250" y1="65009" x2="22000" y2="66874"/>
                        <a14:backgroundMark x1="10450" y1="39714" x2="24350" y2="40273"/>
                        <a14:backgroundMark x1="24350" y1="40273" x2="28350" y2="40087"/>
                        <a14:backgroundMark x1="24100" y1="25792" x2="25600" y2="35612"/>
                        <a14:backgroundMark x1="17450" y1="86140" x2="24400" y2="86513"/>
                        <a14:backgroundMark x1="22900" y1="83903" x2="22900" y2="83903"/>
                        <a14:backgroundMark x1="22900" y1="82722" x2="24100" y2="78993"/>
                        <a14:backgroundMark x1="23550" y1="22374" x2="19900" y2="21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0439" r="1940" b="2442"/>
          <a:stretch>
            <a:fillRect/>
          </a:stretch>
        </p:blipFill>
        <p:spPr bwMode="auto">
          <a:xfrm>
            <a:off x="1845337" y="5648341"/>
            <a:ext cx="3884537" cy="281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Quantum Atlas | Quantum Entanglement">
            <a:extLst>
              <a:ext uri="{FF2B5EF4-FFF2-40B4-BE49-F238E27FC236}">
                <a16:creationId xmlns:a16="http://schemas.microsoft.com/office/drawing/2014/main" id="{1DAF86C5-BE83-674A-2F5B-3F15771F2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151" b="88846" l="11032" r="88390">
                        <a14:foregroundMark x1="19450" y1="74145" x2="20200" y2="72716"/>
                        <a14:backgroundMark x1="11350" y1="57489" x2="26250" y2="56743"/>
                        <a14:backgroundMark x1="26250" y1="56743" x2="26250" y2="56743"/>
                        <a14:backgroundMark x1="6500" y1="45805" x2="19450" y2="46551"/>
                        <a14:backgroundMark x1="19450" y1="46551" x2="25950" y2="45805"/>
                        <a14:backgroundMark x1="12250" y1="65009" x2="22000" y2="66874"/>
                        <a14:backgroundMark x1="10450" y1="39714" x2="24350" y2="40273"/>
                        <a14:backgroundMark x1="24350" y1="40273" x2="28350" y2="40087"/>
                        <a14:backgroundMark x1="24100" y1="25792" x2="25600" y2="35612"/>
                        <a14:backgroundMark x1="17450" y1="86140" x2="24400" y2="86513"/>
                        <a14:backgroundMark x1="22900" y1="83903" x2="22900" y2="83903"/>
                        <a14:backgroundMark x1="22900" y1="82722" x2="24100" y2="78993"/>
                        <a14:backgroundMark x1="23550" y1="22374" x2="19900" y2="21007"/>
                        <a14:backgroundMark x1="10750" y1="33188" x2="23000" y2="24736"/>
                        <a14:backgroundMark x1="23000" y1="24736" x2="18250" y2="38533"/>
                        <a14:backgroundMark x1="18250" y1="38533" x2="19450" y2="32691"/>
                        <a14:backgroundMark x1="11150" y1="70416" x2="13700" y2="67930"/>
                        <a14:backgroundMark x1="10950" y1="81914" x2="14850" y2="84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" t="10439" r="1940" b="2442"/>
          <a:stretch>
            <a:fillRect/>
          </a:stretch>
        </p:blipFill>
        <p:spPr bwMode="auto">
          <a:xfrm>
            <a:off x="8307463" y="4042568"/>
            <a:ext cx="3884537" cy="281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3F3F5-2830-4B2F-9DD3-C527633B462E}"/>
              </a:ext>
            </a:extLst>
          </p:cNvPr>
          <p:cNvCxnSpPr/>
          <p:nvPr/>
        </p:nvCxnSpPr>
        <p:spPr>
          <a:xfrm>
            <a:off x="2699701" y="5648341"/>
            <a:ext cx="6083808" cy="0"/>
          </a:xfrm>
          <a:prstGeom prst="straightConnector1">
            <a:avLst/>
          </a:prstGeom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2" descr="The Quantum Atlas | Quantum Entanglement">
            <a:extLst>
              <a:ext uri="{FF2B5EF4-FFF2-40B4-BE49-F238E27FC236}">
                <a16:creationId xmlns:a16="http://schemas.microsoft.com/office/drawing/2014/main" id="{63366E98-7D08-DB46-8971-41CBFABF6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1" t="74587" r="33681" b="5620"/>
          <a:stretch>
            <a:fillRect/>
          </a:stretch>
        </p:blipFill>
        <p:spPr bwMode="auto">
          <a:xfrm>
            <a:off x="3162443" y="3534596"/>
            <a:ext cx="615762" cy="6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Dr. Heinz Doofenshmirtz - Wikipedia">
            <a:extLst>
              <a:ext uri="{FF2B5EF4-FFF2-40B4-BE49-F238E27FC236}">
                <a16:creationId xmlns:a16="http://schemas.microsoft.com/office/drawing/2014/main" id="{E3F7F824-4F33-2374-16B4-76E585B2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70" y="1209658"/>
            <a:ext cx="980131" cy="21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Dr. Heinz Doofenshmirtz Wallpapers - Wallpaper Cave">
            <a:extLst>
              <a:ext uri="{FF2B5EF4-FFF2-40B4-BE49-F238E27FC236}">
                <a16:creationId xmlns:a16="http://schemas.microsoft.com/office/drawing/2014/main" id="{B23CDB02-DEDB-2D08-DA9D-51A56E8F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29" y="3408142"/>
            <a:ext cx="2699701" cy="15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Perry the Platypus | Heroes Wiki | Fandom">
            <a:extLst>
              <a:ext uri="{FF2B5EF4-FFF2-40B4-BE49-F238E27FC236}">
                <a16:creationId xmlns:a16="http://schemas.microsoft.com/office/drawing/2014/main" id="{5486EF88-ECFE-F2D9-6D53-1510EDB9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36" y="5110123"/>
            <a:ext cx="1497537" cy="11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715E-EF59-36C2-D35F-3E66C131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5FAD-B323-F96C-91C6-88D2FA54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3FCF2-5A1F-5B9A-06CE-73AF5146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159"/>
            <a:ext cx="10515600" cy="4351338"/>
          </a:xfrm>
        </p:spPr>
        <p:txBody>
          <a:bodyPr/>
          <a:lstStyle/>
          <a:p>
            <a:r>
              <a:rPr lang="en-GB" dirty="0"/>
              <a:t>Cryptography</a:t>
            </a:r>
          </a:p>
          <a:p>
            <a:r>
              <a:rPr lang="en-GB" dirty="0"/>
              <a:t>Simulations</a:t>
            </a:r>
          </a:p>
          <a:p>
            <a:r>
              <a:rPr lang="en-GB" dirty="0"/>
              <a:t>Gaming</a:t>
            </a:r>
          </a:p>
          <a:p>
            <a:r>
              <a:rPr lang="en-GB" dirty="0"/>
              <a:t>Testing and Debugging software</a:t>
            </a:r>
          </a:p>
          <a:p>
            <a:r>
              <a:rPr lang="en-GB" dirty="0"/>
              <a:t>Machine Learning initialization</a:t>
            </a:r>
          </a:p>
          <a:p>
            <a:r>
              <a:rPr lang="en-GB" dirty="0"/>
              <a:t>Sampling populations</a:t>
            </a:r>
            <a:endParaRPr lang="en-US" dirty="0"/>
          </a:p>
        </p:txBody>
      </p:sp>
      <p:pic>
        <p:nvPicPr>
          <p:cNvPr id="4" name="Picture 6" descr="RPubs - Rolling Two Dice">
            <a:extLst>
              <a:ext uri="{FF2B5EF4-FFF2-40B4-BE49-F238E27FC236}">
                <a16:creationId xmlns:a16="http://schemas.microsoft.com/office/drawing/2014/main" id="{07E523B0-187E-6D79-4559-21C216068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2"/>
          <a:stretch>
            <a:fillRect/>
          </a:stretch>
        </p:blipFill>
        <p:spPr bwMode="auto">
          <a:xfrm>
            <a:off x="7142943" y="4115172"/>
            <a:ext cx="4714836" cy="26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FAAE615-1803-9CA2-7625-7B60DBC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1599828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9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91628-FE43-E07A-1138-371B0BB3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2ED1-467D-36D8-BA14-B138724E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use-cases</a:t>
            </a:r>
          </a:p>
        </p:txBody>
      </p:sp>
      <p:pic>
        <p:nvPicPr>
          <p:cNvPr id="12290" name="Picture 2" descr="Quantum computing and information - a plot of p, np, and BQP - or where is  BQP? : r/math">
            <a:extLst>
              <a:ext uri="{FF2B5EF4-FFF2-40B4-BE49-F238E27FC236}">
                <a16:creationId xmlns:a16="http://schemas.microsoft.com/office/drawing/2014/main" id="{00CE63AE-BA78-E913-0739-332E60AC2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38" y="1716698"/>
            <a:ext cx="41663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B05209-2179-C20A-5AE5-A4526DDE889B}"/>
              </a:ext>
            </a:extLst>
          </p:cNvPr>
          <p:cNvSpPr txBox="1">
            <a:spLocks/>
          </p:cNvSpPr>
          <p:nvPr/>
        </p:nvSpPr>
        <p:spPr>
          <a:xfrm>
            <a:off x="5556739" y="1716698"/>
            <a:ext cx="6635262" cy="514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Factoring Large Numbers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Simulating Quantum Systems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Searching Unstructured Database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Optimization Problems</a:t>
            </a:r>
          </a:p>
          <a:p>
            <a:r>
              <a:rPr lang="en-GB" dirty="0"/>
              <a:t>…</a:t>
            </a:r>
          </a:p>
        </p:txBody>
      </p:sp>
      <p:pic>
        <p:nvPicPr>
          <p:cNvPr id="4" name="Picture 14" descr="Dr. Heinz Doofenshmirtz - Wikipedia">
            <a:extLst>
              <a:ext uri="{FF2B5EF4-FFF2-40B4-BE49-F238E27FC236}">
                <a16:creationId xmlns:a16="http://schemas.microsoft.com/office/drawing/2014/main" id="{8F87FEDA-6FE3-B6D2-DED5-2493CC62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2" y="3657599"/>
            <a:ext cx="1353812" cy="298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ow to Factor Polynomials | Livius Prep">
            <a:extLst>
              <a:ext uri="{FF2B5EF4-FFF2-40B4-BE49-F238E27FC236}">
                <a16:creationId xmlns:a16="http://schemas.microsoft.com/office/drawing/2014/main" id="{FF34345B-A367-D797-A2E2-E4A9989F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570" y="1533541"/>
            <a:ext cx="2479430" cy="114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Fire outline">
            <a:extLst>
              <a:ext uri="{FF2B5EF4-FFF2-40B4-BE49-F238E27FC236}">
                <a16:creationId xmlns:a16="http://schemas.microsoft.com/office/drawing/2014/main" id="{03BED7A1-EAF9-8842-DA33-2B9838992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8062" y="3115407"/>
            <a:ext cx="627185" cy="627185"/>
          </a:xfrm>
          <a:prstGeom prst="rect">
            <a:avLst/>
          </a:prstGeom>
        </p:spPr>
      </p:pic>
      <p:pic>
        <p:nvPicPr>
          <p:cNvPr id="8" name="Graphic 7" descr="Fire outline">
            <a:extLst>
              <a:ext uri="{FF2B5EF4-FFF2-40B4-BE49-F238E27FC236}">
                <a16:creationId xmlns:a16="http://schemas.microsoft.com/office/drawing/2014/main" id="{C2F1C3D8-607E-8F86-F567-88B7489F2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9693" y="3141784"/>
            <a:ext cx="627185" cy="627185"/>
          </a:xfrm>
          <a:prstGeom prst="rect">
            <a:avLst/>
          </a:prstGeom>
        </p:spPr>
      </p:pic>
      <p:pic>
        <p:nvPicPr>
          <p:cNvPr id="10" name="Graphic 9" descr="Fencing with solid fill">
            <a:extLst>
              <a:ext uri="{FF2B5EF4-FFF2-40B4-BE49-F238E27FC236}">
                <a16:creationId xmlns:a16="http://schemas.microsoft.com/office/drawing/2014/main" id="{F35E2F0A-9BE8-353B-650C-C7A46119F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9047" y="3141784"/>
            <a:ext cx="627186" cy="627186"/>
          </a:xfrm>
          <a:prstGeom prst="rect">
            <a:avLst/>
          </a:prstGeom>
        </p:spPr>
      </p:pic>
      <p:pic>
        <p:nvPicPr>
          <p:cNvPr id="12298" name="Picture 10" descr="Sometimes Confusion Is A Good Thing : 13.7: Cosmos And Culture : NPR">
            <a:extLst>
              <a:ext uri="{FF2B5EF4-FFF2-40B4-BE49-F238E27FC236}">
                <a16:creationId xmlns:a16="http://schemas.microsoft.com/office/drawing/2014/main" id="{DA91DD8F-75D2-E646-1D2F-D8771FE4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15" y="4157716"/>
            <a:ext cx="2903755" cy="163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Money with solid fill">
            <a:extLst>
              <a:ext uri="{FF2B5EF4-FFF2-40B4-BE49-F238E27FC236}">
                <a16:creationId xmlns:a16="http://schemas.microsoft.com/office/drawing/2014/main" id="{E3884D62-1DC6-ECC9-A76C-1CA49CE2B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87862" y="5724124"/>
            <a:ext cx="914400" cy="914400"/>
          </a:xfrm>
          <a:prstGeom prst="rect">
            <a:avLst/>
          </a:prstGeom>
        </p:spPr>
      </p:pic>
      <p:pic>
        <p:nvPicPr>
          <p:cNvPr id="14" name="Graphic 13" descr="Supply And Demand with solid fill">
            <a:extLst>
              <a:ext uri="{FF2B5EF4-FFF2-40B4-BE49-F238E27FC236}">
                <a16:creationId xmlns:a16="http://schemas.microsoft.com/office/drawing/2014/main" id="{E9A3EE44-F671-B4F1-A9EF-254B9CB585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2535" y="5724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D48F-889E-FEBF-C0AF-6800D35A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13314" name="Picture 2" descr="Phineas and Ferb: Perry the Platypus's Best Battles with Dr. Doofenshmirtz,  Ranked">
            <a:extLst>
              <a:ext uri="{FF2B5EF4-FFF2-40B4-BE49-F238E27FC236}">
                <a16:creationId xmlns:a16="http://schemas.microsoft.com/office/drawing/2014/main" id="{CE75DEFA-7F67-1CE4-0559-F97E354A6F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91" y="1572247"/>
            <a:ext cx="9372624" cy="49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9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F3F6-C294-AB58-24AC-1A85B9B9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What do you think counts as a computer?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29921-0E16-BF6C-7572-1D9529D808EB}"/>
              </a:ext>
            </a:extLst>
          </p:cNvPr>
          <p:cNvSpPr txBox="1">
            <a:spLocks/>
          </p:cNvSpPr>
          <p:nvPr/>
        </p:nvSpPr>
        <p:spPr>
          <a:xfrm>
            <a:off x="758204" y="1699258"/>
            <a:ext cx="10515600" cy="494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Rule follower: takes something in, and based on a set of rules gives something out</a:t>
            </a:r>
            <a:endParaRPr lang="en-US" dirty="0"/>
          </a:p>
        </p:txBody>
      </p:sp>
      <p:pic>
        <p:nvPicPr>
          <p:cNvPr id="1028" name="Picture 4" descr="mechanical calculator - Wikidata">
            <a:extLst>
              <a:ext uri="{FF2B5EF4-FFF2-40B4-BE49-F238E27FC236}">
                <a16:creationId xmlns:a16="http://schemas.microsoft.com/office/drawing/2014/main" id="{3B32AB53-24E1-5D26-A68C-94140C61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93" y="3449829"/>
            <a:ext cx="2230605" cy="148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5D49A2-89F9-F0FC-DA93-60D3163753AC}"/>
              </a:ext>
            </a:extLst>
          </p:cNvPr>
          <p:cNvGrpSpPr/>
          <p:nvPr/>
        </p:nvGrpSpPr>
        <p:grpSpPr>
          <a:xfrm>
            <a:off x="336358" y="2824788"/>
            <a:ext cx="2814782" cy="1739959"/>
            <a:chOff x="336358" y="2824788"/>
            <a:chExt cx="2814782" cy="1739959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BF9D720-F174-2EA0-CCEF-0555414DE08C}"/>
                </a:ext>
              </a:extLst>
            </p:cNvPr>
            <p:cNvSpPr txBox="1">
              <a:spLocks/>
            </p:cNvSpPr>
            <p:nvPr/>
          </p:nvSpPr>
          <p:spPr>
            <a:xfrm>
              <a:off x="336358" y="2824788"/>
              <a:ext cx="2814782" cy="494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2700 BCE</a:t>
              </a:r>
              <a:endParaRPr lang="en-US" dirty="0"/>
            </a:p>
          </p:txBody>
        </p:sp>
        <p:pic>
          <p:nvPicPr>
            <p:cNvPr id="1030" name="Picture 6" descr="Abacus, Suan Pan, Tschu Pan, Schoty, Soroban (Counting Beads, Counting  Frame)">
              <a:extLst>
                <a:ext uri="{FF2B5EF4-FFF2-40B4-BE49-F238E27FC236}">
                  <a16:creationId xmlns:a16="http://schemas.microsoft.com/office/drawing/2014/main" id="{9C69068C-61ED-3CC3-1D99-70BF85CEE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27" y="3416109"/>
              <a:ext cx="2432410" cy="1148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63A133-34DB-B3AA-08D6-0A80840B952F}"/>
              </a:ext>
            </a:extLst>
          </p:cNvPr>
          <p:cNvSpPr txBox="1">
            <a:spLocks/>
          </p:cNvSpPr>
          <p:nvPr/>
        </p:nvSpPr>
        <p:spPr>
          <a:xfrm>
            <a:off x="5885825" y="2820324"/>
            <a:ext cx="2814782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1642</a:t>
            </a:r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60789A7-C7E4-9290-C98A-D1B061EB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691" y="3455771"/>
            <a:ext cx="2814782" cy="13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DA39AD-E350-5BDA-1428-1329C25D52B8}"/>
              </a:ext>
            </a:extLst>
          </p:cNvPr>
          <p:cNvSpPr txBox="1">
            <a:spLocks/>
          </p:cNvSpPr>
          <p:nvPr/>
        </p:nvSpPr>
        <p:spPr>
          <a:xfrm>
            <a:off x="8700607" y="2825483"/>
            <a:ext cx="2814782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1883</a:t>
            </a:r>
            <a:endParaRPr lang="en-US" dirty="0"/>
          </a:p>
        </p:txBody>
      </p:sp>
      <p:pic>
        <p:nvPicPr>
          <p:cNvPr id="1038" name="Picture 14" descr="Diotec MPSA42BK NPN Transistor High Voltage">
            <a:extLst>
              <a:ext uri="{FF2B5EF4-FFF2-40B4-BE49-F238E27FC236}">
                <a16:creationId xmlns:a16="http://schemas.microsoft.com/office/drawing/2014/main" id="{8D278CC4-AABC-B74D-07EC-BA087412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4" y="5475612"/>
            <a:ext cx="939801" cy="93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739ED8-5CA9-1DE9-0088-855CA96999A8}"/>
              </a:ext>
            </a:extLst>
          </p:cNvPr>
          <p:cNvSpPr txBox="1">
            <a:spLocks/>
          </p:cNvSpPr>
          <p:nvPr/>
        </p:nvSpPr>
        <p:spPr>
          <a:xfrm>
            <a:off x="217221" y="4862030"/>
            <a:ext cx="2814782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1925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A56C2-49F9-1B04-1FB8-4C2C0425B4B7}"/>
              </a:ext>
            </a:extLst>
          </p:cNvPr>
          <p:cNvSpPr txBox="1"/>
          <p:nvPr/>
        </p:nvSpPr>
        <p:spPr>
          <a:xfrm>
            <a:off x="1887768" y="6123543"/>
            <a:ext cx="850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u="none" strike="noStrike" dirty="0">
                <a:solidFill>
                  <a:srgbClr val="000000"/>
                </a:solidFill>
                <a:effectLst/>
              </a:rPr>
              <a:t>We’ve always tried to compute with whatever physical stuff we had.</a:t>
            </a:r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E96935-1E6F-F6E1-FCF6-9B158D9B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32" y="3416109"/>
            <a:ext cx="2138602" cy="21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AFBE06-A611-6D46-DF9F-541B649583CF}"/>
              </a:ext>
            </a:extLst>
          </p:cNvPr>
          <p:cNvSpPr txBox="1">
            <a:spLocks/>
          </p:cNvSpPr>
          <p:nvPr/>
        </p:nvSpPr>
        <p:spPr>
          <a:xfrm>
            <a:off x="3029070" y="2824788"/>
            <a:ext cx="2814782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100 BCE</a:t>
            </a:r>
            <a:endParaRPr 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C18A2FE-9269-DD4C-9484-6FE8E41D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492" y="4956560"/>
            <a:ext cx="1316897" cy="182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87D623-C3BF-334B-AE44-1D645986C221}"/>
              </a:ext>
            </a:extLst>
          </p:cNvPr>
          <p:cNvSpPr txBox="1">
            <a:spLocks/>
          </p:cNvSpPr>
          <p:nvPr/>
        </p:nvSpPr>
        <p:spPr>
          <a:xfrm>
            <a:off x="8264840" y="5373610"/>
            <a:ext cx="2814782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1949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0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4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B6E10-C522-ED19-09DD-9208425E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inary code matrix background digital technology Vector Image">
            <a:extLst>
              <a:ext uri="{FF2B5EF4-FFF2-40B4-BE49-F238E27FC236}">
                <a16:creationId xmlns:a16="http://schemas.microsoft.com/office/drawing/2014/main" id="{5CEF4E8F-0029-2525-3EA8-DD958D2B4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3"/>
          <a:stretch>
            <a:fillRect/>
          </a:stretch>
        </p:blipFill>
        <p:spPr bwMode="auto">
          <a:xfrm>
            <a:off x="0" y="0"/>
            <a:ext cx="12192000" cy="84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3273D-6BDC-AF55-6730-90F9E8A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52907"/>
            <a:ext cx="11739418" cy="1325563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</a:rPr>
              <a:t>What rules does a modern computer abide by?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8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7C84-694B-0A72-7D38-BDF0AC61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rules does a modern computer abide by?</a:t>
            </a:r>
            <a:endParaRPr lang="en-US" dirty="0"/>
          </a:p>
        </p:txBody>
      </p:sp>
      <p:pic>
        <p:nvPicPr>
          <p:cNvPr id="5122" name="Picture 2" descr="How Computers Work: Logic Gates | Good Math/Bad Math">
            <a:extLst>
              <a:ext uri="{FF2B5EF4-FFF2-40B4-BE49-F238E27FC236}">
                <a16:creationId xmlns:a16="http://schemas.microsoft.com/office/drawing/2014/main" id="{D84E8162-B7C7-AB9F-A128-C916EB5B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74" y="2253383"/>
            <a:ext cx="2475981" cy="4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INARY CODE ALPHABET REFERENCE 1 A 00001 14 N 01110 2 B 00010 15 01111 3  00011 16 P 10000 4 D 00100 17 10001 5 00101 18 R 10010 6 F 00110 19 10011 7  G 00111 20 10100 8 H 01000 21 U 10101 9 I 01001 22 10110 10 01010 23 W  10111 11 K 01011 24 X 11000 12 L ...">
            <a:extLst>
              <a:ext uri="{FF2B5EF4-FFF2-40B4-BE49-F238E27FC236}">
                <a16:creationId xmlns:a16="http://schemas.microsoft.com/office/drawing/2014/main" id="{1FF26C8E-B386-1CBC-FA47-882B4ABB5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"/>
          <a:stretch>
            <a:fillRect/>
          </a:stretch>
        </p:blipFill>
        <p:spPr bwMode="auto">
          <a:xfrm>
            <a:off x="838200" y="2253383"/>
            <a:ext cx="3533223" cy="4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ctric Circuits | Overview, Types &amp; Components - Lesson | Study.com">
            <a:extLst>
              <a:ext uri="{FF2B5EF4-FFF2-40B4-BE49-F238E27FC236}">
                <a16:creationId xmlns:a16="http://schemas.microsoft.com/office/drawing/2014/main" id="{5DA1F1ED-D680-6619-E080-BA795CE9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72" y="2697017"/>
            <a:ext cx="3731991" cy="27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A7A20A-607D-354E-7CC2-9FF5E79EE916}"/>
              </a:ext>
            </a:extLst>
          </p:cNvPr>
          <p:cNvSpPr txBox="1">
            <a:spLocks/>
          </p:cNvSpPr>
          <p:nvPr/>
        </p:nvSpPr>
        <p:spPr>
          <a:xfrm>
            <a:off x="838200" y="1724914"/>
            <a:ext cx="3336636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Binary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F3CCE-195B-C021-6FBD-6B342A677279}"/>
              </a:ext>
            </a:extLst>
          </p:cNvPr>
          <p:cNvSpPr txBox="1">
            <a:spLocks/>
          </p:cNvSpPr>
          <p:nvPr/>
        </p:nvSpPr>
        <p:spPr>
          <a:xfrm>
            <a:off x="4738946" y="1759141"/>
            <a:ext cx="3336636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Gates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6059E3-961A-C6D6-236D-4F38B0A20557}"/>
              </a:ext>
            </a:extLst>
          </p:cNvPr>
          <p:cNvSpPr txBox="1">
            <a:spLocks/>
          </p:cNvSpPr>
          <p:nvPr/>
        </p:nvSpPr>
        <p:spPr>
          <a:xfrm>
            <a:off x="8179492" y="1759141"/>
            <a:ext cx="3336636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2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5 common nightmares and what they could mean for your mental health,  according to a dream expert | Salon.com">
            <a:extLst>
              <a:ext uri="{FF2B5EF4-FFF2-40B4-BE49-F238E27FC236}">
                <a16:creationId xmlns:a16="http://schemas.microsoft.com/office/drawing/2014/main" id="{9A4643DB-97FA-62E0-0F52-F5655F884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4100" r="1233" b="13605"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Moore's Law and Is It Still True?">
            <a:extLst>
              <a:ext uri="{FF2B5EF4-FFF2-40B4-BE49-F238E27FC236}">
                <a16:creationId xmlns:a16="http://schemas.microsoft.com/office/drawing/2014/main" id="{C203C3BD-8241-E8B0-FED3-631E9712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6" y="1111057"/>
            <a:ext cx="6953827" cy="46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7217C-FDA9-448E-6A36-2660A822F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456" b="1029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609C-26E1-2960-784A-2D6BBF0E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dice roll deterministic?</a:t>
            </a:r>
          </a:p>
        </p:txBody>
      </p:sp>
      <p:pic>
        <p:nvPicPr>
          <p:cNvPr id="7172" name="Picture 4" descr="Dice Rolling Probability Calculator | GeeksforGeeks">
            <a:extLst>
              <a:ext uri="{FF2B5EF4-FFF2-40B4-BE49-F238E27FC236}">
                <a16:creationId xmlns:a16="http://schemas.microsoft.com/office/drawing/2014/main" id="{7DDFCA1F-B2A2-5616-45A9-13FFEC1D0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0"/>
          <a:stretch>
            <a:fillRect/>
          </a:stretch>
        </p:blipFill>
        <p:spPr bwMode="auto">
          <a:xfrm>
            <a:off x="568682" y="2129284"/>
            <a:ext cx="6002846" cy="36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Pubs - Rolling Two Dice">
            <a:extLst>
              <a:ext uri="{FF2B5EF4-FFF2-40B4-BE49-F238E27FC236}">
                <a16:creationId xmlns:a16="http://schemas.microsoft.com/office/drawing/2014/main" id="{AF06A0C2-FFC7-C978-4936-D97670624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2"/>
          <a:stretch>
            <a:fillRect/>
          </a:stretch>
        </p:blipFill>
        <p:spPr bwMode="auto">
          <a:xfrm>
            <a:off x="6908482" y="4232403"/>
            <a:ext cx="4714836" cy="26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C4B1BC2-C5C2-4397-0549-7EEC477C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675545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9CD93-BC72-2CEA-1B40-7046CD682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48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41E5C1-96C9-8B18-BFCE-B6FD9D5B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827" b="2616"/>
          <a:stretch>
            <a:fillRect/>
          </a:stretch>
        </p:blipFill>
        <p:spPr>
          <a:xfrm>
            <a:off x="0" y="-124581"/>
            <a:ext cx="12188951" cy="6982581"/>
          </a:xfrm>
          <a:prstGeom prst="rect">
            <a:avLst/>
          </a:prstGeom>
        </p:spPr>
      </p:pic>
      <p:pic>
        <p:nvPicPr>
          <p:cNvPr id="5" name="Picture 4" descr="Interference - Study Mind">
            <a:extLst>
              <a:ext uri="{FF2B5EF4-FFF2-40B4-BE49-F238E27FC236}">
                <a16:creationId xmlns:a16="http://schemas.microsoft.com/office/drawing/2014/main" id="{DAE0BFD2-D7D2-0D84-B5B7-9711F412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" y="3935808"/>
            <a:ext cx="4501662" cy="26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07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132</Words>
  <Application>Microsoft Macintosh PowerPoint</Application>
  <PresentationFormat>Widescreen</PresentationFormat>
  <Paragraphs>44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Quantum Computing: When Atoms Do the Maths</vt:lpstr>
      <vt:lpstr>What do you think counts as a computer?</vt:lpstr>
      <vt:lpstr>What rules does a modern computer abide by?</vt:lpstr>
      <vt:lpstr>What rules does a modern computer abide by?</vt:lpstr>
      <vt:lpstr>PowerPoint Presentation</vt:lpstr>
      <vt:lpstr>PowerPoint Presentation</vt:lpstr>
      <vt:lpstr>Is a dice roll deterministic?</vt:lpstr>
      <vt:lpstr>PowerPoint Presentation</vt:lpstr>
      <vt:lpstr>PowerPoint Presentation</vt:lpstr>
      <vt:lpstr>PowerPoint Presentation</vt:lpstr>
      <vt:lpstr>PowerPoint Presentation</vt:lpstr>
      <vt:lpstr>Qubits: the quantum lightswitch</vt:lpstr>
      <vt:lpstr>Quantum magic</vt:lpstr>
      <vt:lpstr>Secure communication</vt:lpstr>
      <vt:lpstr>Random number generation</vt:lpstr>
      <vt:lpstr>High performance computing use-cases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María Gragera Garcés</dc:creator>
  <cp:lastModifiedBy>María Gragera Garcés</cp:lastModifiedBy>
  <cp:revision>2</cp:revision>
  <dcterms:created xsi:type="dcterms:W3CDTF">2025-05-19T08:26:35Z</dcterms:created>
  <dcterms:modified xsi:type="dcterms:W3CDTF">2025-05-19T10:42:06Z</dcterms:modified>
</cp:coreProperties>
</file>